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297" r:id="rId4"/>
    <p:sldId id="298" r:id="rId5"/>
    <p:sldId id="296" r:id="rId6"/>
    <p:sldId id="299" r:id="rId7"/>
    <p:sldId id="300" r:id="rId8"/>
    <p:sldId id="301" r:id="rId9"/>
    <p:sldId id="302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1E9"/>
    <a:srgbClr val="916D9B"/>
    <a:srgbClr val="9D7EA6"/>
    <a:srgbClr val="9A57CD"/>
    <a:srgbClr val="ECDFF5"/>
    <a:srgbClr val="80DAE2"/>
    <a:srgbClr val="A2E7EA"/>
    <a:srgbClr val="C5F2FE"/>
    <a:srgbClr val="29577E"/>
    <a:srgbClr val="D9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>
        <p:scale>
          <a:sx n="25" d="100"/>
          <a:sy n="25" d="100"/>
        </p:scale>
        <p:origin x="3067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56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37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9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52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12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22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33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1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20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4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FE3F-F24A-4EBF-996F-A26F4F28B423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9495-570F-41EC-B284-5F2BD7FCBF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95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4461702" cy="3034381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41075" y="215123"/>
            <a:ext cx="1613476" cy="2276363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24D452B7-E3C3-4C18-8C78-ABEA280537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r="32867" b="50609"/>
          <a:stretch/>
        </p:blipFill>
        <p:spPr>
          <a:xfrm>
            <a:off x="9707880" y="8911563"/>
            <a:ext cx="2637450" cy="47274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6E466EE5-5C54-4B0E-8F81-D37CC5575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0" t="35109"/>
          <a:stretch/>
        </p:blipFill>
        <p:spPr>
          <a:xfrm>
            <a:off x="10198178" y="6902819"/>
            <a:ext cx="2138605" cy="248492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EAFCEAE-1DC2-4A07-9EC1-39944F726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0770" r="47740" b="41729"/>
          <a:stretch/>
        </p:blipFill>
        <p:spPr>
          <a:xfrm>
            <a:off x="10565752" y="7341200"/>
            <a:ext cx="1868274" cy="2189194"/>
          </a:xfrm>
          <a:prstGeom prst="rect">
            <a:avLst/>
          </a:prstGeom>
        </p:spPr>
      </p:pic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1C354C9A-A1C0-4E89-8D2D-79B82628549A}"/>
              </a:ext>
            </a:extLst>
          </p:cNvPr>
          <p:cNvSpPr/>
          <p:nvPr/>
        </p:nvSpPr>
        <p:spPr>
          <a:xfrm>
            <a:off x="1465809" y="2796294"/>
            <a:ext cx="4160799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359FD25E-075D-4FF0-BC0C-F6BB875FE69C}"/>
              </a:ext>
            </a:extLst>
          </p:cNvPr>
          <p:cNvGrpSpPr/>
          <p:nvPr/>
        </p:nvGrpSpPr>
        <p:grpSpPr>
          <a:xfrm>
            <a:off x="1414800" y="2664489"/>
            <a:ext cx="9972000" cy="707886"/>
            <a:chOff x="1840916" y="3385195"/>
            <a:chExt cx="9972000" cy="707886"/>
          </a:xfrm>
        </p:grpSpPr>
        <p:sp>
          <p:nvSpPr>
            <p:cNvPr id="16" name="文字方塊 34">
              <a:extLst>
                <a:ext uri="{FF2B5EF4-FFF2-40B4-BE49-F238E27FC236}">
                  <a16:creationId xmlns:a16="http://schemas.microsoft.com/office/drawing/2014/main" id="{0AD99F5B-270C-4F6D-B2D7-13626FEBCFD1}"/>
                </a:ext>
              </a:extLst>
            </p:cNvPr>
            <p:cNvSpPr txBox="1"/>
            <p:nvPr/>
          </p:nvSpPr>
          <p:spPr>
            <a:xfrm>
              <a:off x="1840916" y="3385195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王國照教授特別獎</a:t>
              </a:r>
              <a:endPara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889C343-4B73-4CCA-BF02-012E5F73C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0916" y="4080026"/>
              <a:ext cx="9972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字方塊 35">
            <a:extLst>
              <a:ext uri="{FF2B5EF4-FFF2-40B4-BE49-F238E27FC236}">
                <a16:creationId xmlns:a16="http://schemas.microsoft.com/office/drawing/2014/main" id="{11B027D1-9AF6-4621-B6A2-DF5AB915E956}"/>
              </a:ext>
            </a:extLst>
          </p:cNvPr>
          <p:cNvSpPr txBox="1"/>
          <p:nvPr/>
        </p:nvSpPr>
        <p:spPr>
          <a:xfrm>
            <a:off x="5860316" y="3361551"/>
            <a:ext cx="5719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406" b="1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文鼎粗黑" panose="02010609010101010101" pitchFamily="49" charset="-12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>
                <a:solidFill>
                  <a:srgbClr val="002060"/>
                </a:solidFill>
                <a:latin typeface="+mn-lt"/>
                <a:ea typeface="微軟正黑體" panose="020B0604030504040204" pitchFamily="34" charset="-120"/>
              </a:rPr>
              <a:t>最優論文獎 </a:t>
            </a:r>
            <a:r>
              <a:rPr lang="zh-TW" altLang="en-US" sz="3000" b="1" spc="300" dirty="0">
                <a:solidFill>
                  <a:srgbClr val="002060"/>
                </a:solidFill>
                <a:latin typeface="+mn-lt"/>
                <a:ea typeface="微軟正黑體" panose="020B0604030504040204" pitchFamily="34" charset="-120"/>
              </a:rPr>
              <a:t>Best Presentation</a:t>
            </a:r>
          </a:p>
        </p:txBody>
      </p:sp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545261"/>
              </p:ext>
            </p:extLst>
          </p:nvPr>
        </p:nvGraphicFramePr>
        <p:xfrm>
          <a:off x="1108642" y="4555556"/>
          <a:ext cx="10584317" cy="23811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01358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3907229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2150291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232543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7928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服務機構</a:t>
                      </a:r>
                      <a:r>
                        <a:rPr lang="en-US" altLang="zh-TW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學校</a:t>
                      </a:r>
                      <a:b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Service agencies / School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發表題目</a:t>
                      </a:r>
                      <a:endParaRPr lang="en-US" altLang="zh-TW" sz="1600" b="0" u="none" strike="noStrike" dirty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Title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第一作者</a:t>
                      </a:r>
                      <a:endParaRPr lang="en-US" altLang="zh-TW" sz="1600" b="0" u="none" strike="noStrike" dirty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主要發表人</a:t>
                      </a:r>
                      <a:b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First Author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共同作者  </a:t>
                      </a:r>
                      <a:br>
                        <a:rPr lang="zh-TW" alt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co-author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5882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University of the Philippines Diliman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u="none" strike="noStrike" dirty="0" err="1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Prehabilitation</a:t>
                      </a:r>
                      <a:r>
                        <a:rPr lang="en-US" altLang="zh-TW" sz="1600" b="0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on Knee Function, Quadriceps Strength, and Proprioception of Basketball Players with Anterior Cruciate Ligament Injury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Melecio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M. Peña III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Marla Frances T. Mallari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9C2F4C8-8E2B-4479-A78B-8763A3824B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402">
            <a:off x="606700" y="3750723"/>
            <a:ext cx="770346" cy="770346"/>
          </a:xfrm>
          <a:prstGeom prst="rect">
            <a:avLst/>
          </a:prstGeom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F0B07DF4-D277-43DF-8098-7B475C41F0A7}"/>
              </a:ext>
            </a:extLst>
          </p:cNvPr>
          <p:cNvSpPr/>
          <p:nvPr/>
        </p:nvSpPr>
        <p:spPr>
          <a:xfrm>
            <a:off x="2708595" y="1906043"/>
            <a:ext cx="7398486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6228BAC-8EA9-462C-B81D-37685F2977D9}"/>
              </a:ext>
            </a:extLst>
          </p:cNvPr>
          <p:cNvGrpSpPr/>
          <p:nvPr/>
        </p:nvGrpSpPr>
        <p:grpSpPr>
          <a:xfrm>
            <a:off x="1108642" y="1767930"/>
            <a:ext cx="10584317" cy="6759822"/>
            <a:chOff x="995680" y="1831369"/>
            <a:chExt cx="10584317" cy="6759822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FB4D5826-0BCF-4EDA-A022-681B8ED45E0E}"/>
                </a:ext>
              </a:extLst>
            </p:cNvPr>
            <p:cNvGrpSpPr/>
            <p:nvPr/>
          </p:nvGrpSpPr>
          <p:grpSpPr>
            <a:xfrm>
              <a:off x="2203052" y="1831369"/>
              <a:ext cx="8169572" cy="707886"/>
              <a:chOff x="1505407" y="2349529"/>
              <a:chExt cx="8169572" cy="707886"/>
            </a:xfrm>
          </p:grpSpPr>
          <p:sp>
            <p:nvSpPr>
              <p:cNvPr id="16" name="文字方塊 34">
                <a:extLst>
                  <a:ext uri="{FF2B5EF4-FFF2-40B4-BE49-F238E27FC236}">
                    <a16:creationId xmlns:a16="http://schemas.microsoft.com/office/drawing/2014/main" id="{0AD99F5B-270C-4F6D-B2D7-13626FEBCFD1}"/>
                  </a:ext>
                </a:extLst>
              </p:cNvPr>
              <p:cNvSpPr txBox="1"/>
              <p:nvPr/>
            </p:nvSpPr>
            <p:spPr>
              <a:xfrm>
                <a:off x="1505407" y="2349529"/>
                <a:ext cx="81695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4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口頭論文競賽 </a:t>
                </a:r>
                <a:r>
                  <a:rPr lang="en-US" altLang="zh-TW" sz="4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Oral Presentation</a:t>
                </a:r>
                <a:r>
                  <a:rPr lang="zh-TW" altLang="en-US" sz="4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endPara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id="{4889C343-4B73-4CCA-BF02-012E5F73C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8193" y="3044360"/>
                <a:ext cx="8064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3" name="內容版面配置區 18">
              <a:extLst>
                <a:ext uri="{FF2B5EF4-FFF2-40B4-BE49-F238E27FC236}">
                  <a16:creationId xmlns:a16="http://schemas.microsoft.com/office/drawing/2014/main" id="{961A1407-6BEE-4751-BABA-99333403063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0076310"/>
                </p:ext>
              </p:extLst>
            </p:nvPr>
          </p:nvGraphicFramePr>
          <p:xfrm>
            <a:off x="995680" y="2983072"/>
            <a:ext cx="10584317" cy="5608119"/>
          </p:xfrm>
          <a:graphic>
            <a:graphicData uri="http://schemas.openxmlformats.org/drawingml/2006/table">
              <a:tbl>
                <a:tblPr>
                  <a:tableStyleId>{5940675A-B579-460E-94D1-54222C63F5DA}</a:tableStyleId>
                </a:tblPr>
                <a:tblGrid>
                  <a:gridCol w="974801">
                    <a:extLst>
                      <a:ext uri="{9D8B030D-6E8A-4147-A177-3AD203B41FA5}">
                        <a16:colId xmlns:a16="http://schemas.microsoft.com/office/drawing/2014/main" val="1022800235"/>
                      </a:ext>
                    </a:extLst>
                  </a:gridCol>
                  <a:gridCol w="2407277">
                    <a:extLst>
                      <a:ext uri="{9D8B030D-6E8A-4147-A177-3AD203B41FA5}">
                        <a16:colId xmlns:a16="http://schemas.microsoft.com/office/drawing/2014/main" val="4079945830"/>
                      </a:ext>
                    </a:extLst>
                  </a:gridCol>
                  <a:gridCol w="4124960">
                    <a:extLst>
                      <a:ext uri="{9D8B030D-6E8A-4147-A177-3AD203B41FA5}">
                        <a16:colId xmlns:a16="http://schemas.microsoft.com/office/drawing/2014/main" val="1465559674"/>
                      </a:ext>
                    </a:extLst>
                  </a:gridCol>
                  <a:gridCol w="1717040">
                    <a:extLst>
                      <a:ext uri="{9D8B030D-6E8A-4147-A177-3AD203B41FA5}">
                        <a16:colId xmlns:a16="http://schemas.microsoft.com/office/drawing/2014/main" val="3882470821"/>
                      </a:ext>
                    </a:extLst>
                  </a:gridCol>
                  <a:gridCol w="1360239">
                    <a:extLst>
                      <a:ext uri="{9D8B030D-6E8A-4147-A177-3AD203B41FA5}">
                        <a16:colId xmlns:a16="http://schemas.microsoft.com/office/drawing/2014/main" val="1026557992"/>
                      </a:ext>
                    </a:extLst>
                  </a:gridCol>
                </a:tblGrid>
                <a:tr h="792878"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endPara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endParaRPr>
                      </a:p>
                    </a:txBody>
                    <a:tcPr marL="36000" marR="36000" marT="9525" marB="1080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服務機構</a:t>
                        </a:r>
                        <a:r>
                          <a:rPr lang="en-US" altLang="zh-TW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/</a:t>
                        </a:r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學校</a:t>
                        </a:r>
                        <a:b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Service agencies / School</a:t>
                        </a:r>
                      </a:p>
                    </a:txBody>
                    <a:tcPr marL="36000" marR="36000" marT="9525" marB="1080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發表題目</a:t>
                        </a:r>
                        <a:endPara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endParaRPr>
                      </a:p>
                      <a:p>
                        <a:pPr marL="0" algn="ctr" defTabSz="1280160" rtl="0" eaLnBrk="1" fontAlgn="ctr" latinLnBrk="0" hangingPunct="1"/>
                        <a:r>
                          <a:rPr 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Title</a:t>
                        </a:r>
                      </a:p>
                    </a:txBody>
                    <a:tcPr marL="36000" marR="36000" marT="9525" marB="1080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第一作者</a:t>
                        </a:r>
                        <a:endPara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endParaRPr>
                      </a:p>
                      <a:p>
                        <a:pPr marL="0" algn="ctr" defTabSz="1280160" rtl="0" eaLnBrk="1" fontAlgn="ctr" latinLnBrk="0" hangingPunct="1"/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主要發表人</a:t>
                        </a:r>
                        <a:b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First Author</a:t>
                        </a:r>
                      </a:p>
                    </a:txBody>
                    <a:tcPr marL="36000" marR="36000" marT="9525" marB="1080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共同作者  </a:t>
                        </a:r>
                        <a:br>
                          <a:rPr lang="zh-TW" alt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co-author</a:t>
                        </a:r>
                      </a:p>
                    </a:txBody>
                    <a:tcPr marL="36000" marR="36000" marT="9525" marB="1080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55475959"/>
                    </a:ext>
                  </a:extLst>
                </a:tr>
                <a:tr h="1588278"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第一名</a:t>
                        </a:r>
                        <a:b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altLang="zh-TW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1</a:t>
                        </a:r>
                        <a:r>
                          <a:rPr 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st Place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en-US" altLang="zh-TW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Middlesex University</a:t>
                        </a:r>
                      </a:p>
                      <a:p>
                        <a:pPr marL="0" algn="l" defTabSz="1280160" rtl="0" eaLnBrk="1" fontAlgn="ctr" latinLnBrk="0" hangingPunct="1"/>
                        <a:r>
                          <a:rPr lang="en-US" altLang="zh-TW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/</a:t>
                        </a:r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國家運動科學中心</a:t>
                        </a:r>
                      </a:p>
                    </a:txBody>
                    <a:tcPr marL="0" marR="0" marT="0" marB="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128016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zh-TW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Unilateral Vertical Jump Height Predicts Badminton Specific Change-of-Direction Speed</a:t>
                        </a:r>
                      </a:p>
                    </a:txBody>
                    <a:tcPr marL="3600" marR="3600" marT="3600" marB="360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zh-TW" alt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</a:rPr>
                          <a:t>楊永駿</a:t>
                        </a:r>
                        <a:endPara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endParaRPr>
                      </a:p>
                      <a:p>
                        <a:pPr algn="ctr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</a:rPr>
                          <a:t>Wing-Chun V. Yeung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</a:rPr>
                          <a:t>Sean J. Maloney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7745233"/>
                    </a:ext>
                  </a:extLst>
                </a:tr>
                <a:tr h="1588278"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第二名</a:t>
                        </a:r>
                        <a:b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altLang="zh-TW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2</a:t>
                        </a:r>
                        <a:r>
                          <a:rPr 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nd Place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陸軍官校</a:t>
                        </a:r>
                      </a:p>
                    </a:txBody>
                    <a:tcPr marL="0" marR="0" marT="0" marB="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Integrating Explainable AI into Military Training Design: A Machin Learning Model for Predicting Grenade Throwing Performance</a:t>
                        </a:r>
                      </a:p>
                    </a:txBody>
                    <a:tcPr marL="3600" marR="3600" marT="3600" marB="360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韓學斌</a:t>
                        </a:r>
                        <a:endPara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endParaRPr>
                      </a:p>
                      <a:p>
                        <a:pPr marL="0" algn="ctr" defTabSz="1280160" rtl="0" eaLnBrk="1" fontAlgn="ctr" latinLnBrk="0" hangingPunct="1"/>
                        <a:r>
                          <a: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Hsueh-Ping Han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Ying-Hua Liao, Wen-Hsien Hod, </a:t>
                        </a:r>
                        <a:r>
                          <a:rPr lang="en-US" sz="1600" b="0" u="none" strike="noStrike" kern="1200" dirty="0" err="1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Nai</a:t>
                        </a:r>
                        <a:r>
                          <a:rPr 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-Jen Chang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4008350185"/>
                    </a:ext>
                  </a:extLst>
                </a:tr>
                <a:tr h="1588278">
                  <a:tc>
                    <a:txBody>
                      <a:bodyPr/>
                      <a:lstStyle/>
                      <a:p>
                        <a:pPr marL="0" algn="ctr" defTabSz="1280160" rtl="0" eaLnBrk="1" fontAlgn="ctr" latinLnBrk="0" hangingPunct="1"/>
                        <a: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第三名</a:t>
                        </a:r>
                        <a:br>
                          <a:rPr lang="zh-TW" alt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</a:br>
                        <a:r>
                          <a:rPr lang="en-US" altLang="zh-TW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3</a:t>
                        </a:r>
                        <a:r>
                          <a:rPr lang="en-US" sz="1800" b="1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rd Place</a:t>
                        </a: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義大醫院</a:t>
                        </a:r>
                        <a:r>
                          <a:rPr lang="en-US" altLang="zh-TW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/</a:t>
                        </a:r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高雄醫學大學</a:t>
                        </a:r>
                      </a:p>
                    </a:txBody>
                    <a:tcPr marL="0" marR="0" marT="0" marB="0" anchor="ctr" anchorCtr="1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遠距居家阻力運動對袖狀胃切除術後體適能、身體組成與營養之成效：隨機對照試驗</a:t>
                        </a:r>
                      </a:p>
                    </a:txBody>
                    <a:tcPr marL="3600" marR="3600" marT="3600" marB="360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涂琬苓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mpd="sng"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algn="l" defTabSz="1280160" rtl="0" eaLnBrk="1" fontAlgn="ctr" latinLnBrk="0" hangingPunct="1"/>
                        <a:r>
                          <a:rPr lang="zh-TW" altLang="en-US" sz="16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微軟正黑體" panose="020B0604030504040204" pitchFamily="34" charset="-120"/>
                            <a:cs typeface="+mn-cs"/>
                          </a:rPr>
                          <a:t>陳建翰、張乃仁</a:t>
                        </a:r>
                      </a:p>
                    </a:txBody>
                    <a:tcPr marL="0" marR="0" marT="0" marB="0" anchor="ctr" anchorCtr="1">
                      <a:lnL w="12700" cmpd="sng">
                        <a:noFill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394649847"/>
                    </a:ext>
                  </a:extLst>
                </a:tr>
              </a:tbl>
            </a:graphicData>
          </a:graphic>
        </p:graphicFrame>
      </p:grpSp>
      <p:pic>
        <p:nvPicPr>
          <p:cNvPr id="46" name="圖片 45">
            <a:extLst>
              <a:ext uri="{FF2B5EF4-FFF2-40B4-BE49-F238E27FC236}">
                <a16:creationId xmlns:a16="http://schemas.microsoft.com/office/drawing/2014/main" id="{E9CB151B-2838-4661-BE71-9615002C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D22CE6FC-6EEB-4E16-8C65-9EF2BFFFC1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FF0A9170-E28A-4AA3-8322-CB9C401A37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F0B07DF4-D277-43DF-8098-7B475C41F0A7}"/>
              </a:ext>
            </a:extLst>
          </p:cNvPr>
          <p:cNvSpPr/>
          <p:nvPr/>
        </p:nvSpPr>
        <p:spPr>
          <a:xfrm>
            <a:off x="2708595" y="1755570"/>
            <a:ext cx="7398486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B4D5826-0BCF-4EDA-A022-681B8ED45E0E}"/>
              </a:ext>
            </a:extLst>
          </p:cNvPr>
          <p:cNvGrpSpPr/>
          <p:nvPr/>
        </p:nvGrpSpPr>
        <p:grpSpPr>
          <a:xfrm>
            <a:off x="2316014" y="1617457"/>
            <a:ext cx="8169572" cy="707886"/>
            <a:chOff x="1505407" y="2349529"/>
            <a:chExt cx="8169572" cy="707886"/>
          </a:xfrm>
        </p:grpSpPr>
        <p:sp>
          <p:nvSpPr>
            <p:cNvPr id="16" name="文字方塊 34">
              <a:extLst>
                <a:ext uri="{FF2B5EF4-FFF2-40B4-BE49-F238E27FC236}">
                  <a16:creationId xmlns:a16="http://schemas.microsoft.com/office/drawing/2014/main" id="{0AD99F5B-270C-4F6D-B2D7-13626FEBCFD1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口頭論文競賽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Oral Presentation</a:t>
              </a:r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endPara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889C343-4B73-4CCA-BF02-012E5F73C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645055"/>
              </p:ext>
            </p:extLst>
          </p:nvPr>
        </p:nvGraphicFramePr>
        <p:xfrm>
          <a:off x="1108642" y="2477673"/>
          <a:ext cx="10584317" cy="64707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669883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3795020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219554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92505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Chulalongkorn University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Investigating Biomechanical Modeling Differences between a Kane-Based Model and Visual3D in Golf Swing Analysis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Chachchanon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Poolsawat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Chaipat Lawsirirat 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University of the</a:t>
                      </a:r>
                    </a:p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Philippines Diliman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Suspension Training as Adjunct Therapy in Range of Motion,  Muscle Strength, and Function in Adhesive Capsulitis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Benjamin Caleb G. Pabiona, MD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Melecio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M. Peña III, MD, MSHMS, FPARM, Rochelle Angelica A. 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Saratan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, MD, FPARM, RMSK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高雄科技大學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基於影像切割與深度學習之網球偵測比較</a:t>
                      </a: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運動表現與訓練監測的啟示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鄭磬蔚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林暐庭、黃昫鈞、林威成、張宏德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高雄科技大學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馬格努斯效應在網球軌跡預測中的應用與驗證</a:t>
                      </a: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以深度學習為基礎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鄭磬蔚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林暐庭、黃昫鈞、林威成、張宏德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643778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國立體育大學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以棒球專項功能性篩檢工具進行青棒甲組選手的動作檢測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陳思靜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陳筱潔、楊適謙、張曉昀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649847"/>
                  </a:ext>
                </a:extLst>
              </a:tr>
            </a:tbl>
          </a:graphicData>
        </a:graphic>
      </p:graphicFrame>
      <p:pic>
        <p:nvPicPr>
          <p:cNvPr id="29" name="圖片 28">
            <a:extLst>
              <a:ext uri="{FF2B5EF4-FFF2-40B4-BE49-F238E27FC236}">
                <a16:creationId xmlns:a16="http://schemas.microsoft.com/office/drawing/2014/main" id="{0A04B51A-BA93-43BC-907C-F21FF4D6E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F0B07DF4-D277-43DF-8098-7B475C41F0A7}"/>
              </a:ext>
            </a:extLst>
          </p:cNvPr>
          <p:cNvSpPr/>
          <p:nvPr/>
        </p:nvSpPr>
        <p:spPr>
          <a:xfrm>
            <a:off x="2708595" y="1755570"/>
            <a:ext cx="7398486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B4D5826-0BCF-4EDA-A022-681B8ED45E0E}"/>
              </a:ext>
            </a:extLst>
          </p:cNvPr>
          <p:cNvGrpSpPr/>
          <p:nvPr/>
        </p:nvGrpSpPr>
        <p:grpSpPr>
          <a:xfrm>
            <a:off x="2316014" y="1617457"/>
            <a:ext cx="8169572" cy="707886"/>
            <a:chOff x="1505407" y="2349529"/>
            <a:chExt cx="8169572" cy="707886"/>
          </a:xfrm>
        </p:grpSpPr>
        <p:sp>
          <p:nvSpPr>
            <p:cNvPr id="16" name="文字方塊 34">
              <a:extLst>
                <a:ext uri="{FF2B5EF4-FFF2-40B4-BE49-F238E27FC236}">
                  <a16:creationId xmlns:a16="http://schemas.microsoft.com/office/drawing/2014/main" id="{0AD99F5B-270C-4F6D-B2D7-13626FEBCFD1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口頭論文競賽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Oral Presentation</a:t>
              </a:r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endPara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889C343-4B73-4CCA-BF02-012E5F73C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268179"/>
              </p:ext>
            </p:extLst>
          </p:nvPr>
        </p:nvGraphicFramePr>
        <p:xfrm>
          <a:off x="1108642" y="3072033"/>
          <a:ext cx="10584317" cy="41602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427597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4277360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60407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國立清華大學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優秀擊劍選手前導腳與跟隨腳跳躍表現之差異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郭展菘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楊永偵、黎俊彥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國立清華大學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不同運動專項跳躍運動表現差異之探討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楊永偵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郭展菘、陳宥樹、邱際、黎俊彥、邱得全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國立中正大學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體能特質對有限空氣供應下之火場工作效率影響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林育瑋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王順正、許佑銓、吳柏翰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</a:tbl>
          </a:graphicData>
        </a:graphic>
      </p:graphicFrame>
      <p:pic>
        <p:nvPicPr>
          <p:cNvPr id="38" name="圖片 37">
            <a:extLst>
              <a:ext uri="{FF2B5EF4-FFF2-40B4-BE49-F238E27FC236}">
                <a16:creationId xmlns:a16="http://schemas.microsoft.com/office/drawing/2014/main" id="{3EEFCCA5-2DDE-4833-8F79-26FDD653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9C2F4C8-8E2B-4479-A78B-8763A3824B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402">
            <a:off x="606700" y="3750723"/>
            <a:ext cx="770346" cy="770346"/>
          </a:xfrm>
          <a:prstGeom prst="rect">
            <a:avLst/>
          </a:prstGeom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EC85933-F0AF-49D9-A37B-1A88237A153E}"/>
              </a:ext>
            </a:extLst>
          </p:cNvPr>
          <p:cNvSpPr/>
          <p:nvPr/>
        </p:nvSpPr>
        <p:spPr>
          <a:xfrm>
            <a:off x="2476800" y="1906043"/>
            <a:ext cx="7848000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B4D5826-0BCF-4EDA-A022-681B8ED45E0E}"/>
              </a:ext>
            </a:extLst>
          </p:cNvPr>
          <p:cNvGrpSpPr/>
          <p:nvPr/>
        </p:nvGrpSpPr>
        <p:grpSpPr>
          <a:xfrm>
            <a:off x="2316014" y="1767930"/>
            <a:ext cx="8169572" cy="707886"/>
            <a:chOff x="1505407" y="2349529"/>
            <a:chExt cx="8169572" cy="707886"/>
          </a:xfrm>
        </p:grpSpPr>
        <p:sp>
          <p:nvSpPr>
            <p:cNvPr id="16" name="文字方塊 34">
              <a:extLst>
                <a:ext uri="{FF2B5EF4-FFF2-40B4-BE49-F238E27FC236}">
                  <a16:creationId xmlns:a16="http://schemas.microsoft.com/office/drawing/2014/main" id="{0AD99F5B-270C-4F6D-B2D7-13626FEBCFD1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Poster Presentation</a:t>
              </a: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889C343-4B73-4CCA-BF02-012E5F73C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93256"/>
              </p:ext>
            </p:extLst>
          </p:nvPr>
        </p:nvGraphicFramePr>
        <p:xfrm>
          <a:off x="1108642" y="2919633"/>
          <a:ext cx="10584317" cy="56081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669883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4512594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14687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792878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588278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第一名</a:t>
                      </a:r>
                      <a:b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st Place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Warm-up effect in joint range of motion and muscle strength of combining weighted baseball and medicine ball different-plane throwing among baseball players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林承翰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張乃仁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588278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第二名</a:t>
                      </a:r>
                      <a:b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nd Place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樹人醫護管理專科學校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Effects of a dynamic dual-task training on balance control in children with development coordination disorder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謝尹慈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Yin-Tzu Hsieh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Jing-Min Liang, We-Lan Wu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588278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第三名</a:t>
                      </a:r>
                      <a:b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rd Place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前十字韌帶重建術前進行本體感覺神經肌肉促進訓練之效益探討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龍麗行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周伯禧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649847"/>
                  </a:ext>
                </a:extLst>
              </a:tr>
            </a:tbl>
          </a:graphicData>
        </a:graphic>
      </p:graphicFrame>
      <p:pic>
        <p:nvPicPr>
          <p:cNvPr id="34" name="圖片 33">
            <a:extLst>
              <a:ext uri="{FF2B5EF4-FFF2-40B4-BE49-F238E27FC236}">
                <a16:creationId xmlns:a16="http://schemas.microsoft.com/office/drawing/2014/main" id="{71239405-021A-4BC4-9D6F-E847983A0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99927658-6980-4DD9-A643-130D651DB0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AEB2CB23-5F29-44D8-AB6D-8E72D03446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5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67132"/>
              </p:ext>
            </p:extLst>
          </p:nvPr>
        </p:nvGraphicFramePr>
        <p:xfrm>
          <a:off x="1108642" y="2477673"/>
          <a:ext cx="10584317" cy="63427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468237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74631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長榮大學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 Preliminary Study on the Application of Low-Cost Microcontrollers for Aerobic Endurance Assessment: Development and Field Testing of a PACER System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安明軒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Meng-Hing, 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Aun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Shu-Lee Chen, Pei-Ching Yang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長榮大學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多點反應測試系統開發與可行性分析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許世憲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呂冠穎、許子瑋、王宏恩、楊珮菁*、邱毓賢、王献章、劉錦謀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國立清華大學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不同節奏音樂對高爾夫推桿表現影響之初探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鄭昕然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黎俊彥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長榮大學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利用骨架分析開發運動前姿勢評估平台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簡瀅軒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潘昕妤、許文真、管以晴、楊珮菁*、邱毓賢、王献章、劉錦謀、莊宜達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15784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Acute Effects of a Single Session of Variable Resistance Training on Lower Limb Stability in Female Basketball Athletes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蘇翊華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張乃仁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643778"/>
                  </a:ext>
                </a:extLst>
              </a:tr>
            </a:tbl>
          </a:graphicData>
        </a:graphic>
      </p:graphicFrame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E2C66CC-F207-4E68-8605-DB672A21D323}"/>
              </a:ext>
            </a:extLst>
          </p:cNvPr>
          <p:cNvSpPr/>
          <p:nvPr/>
        </p:nvSpPr>
        <p:spPr>
          <a:xfrm>
            <a:off x="2476800" y="1768883"/>
            <a:ext cx="7848000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C5136D5-C14E-45BB-AF22-A7A6F39A531B}"/>
              </a:ext>
            </a:extLst>
          </p:cNvPr>
          <p:cNvGrpSpPr/>
          <p:nvPr/>
        </p:nvGrpSpPr>
        <p:grpSpPr>
          <a:xfrm>
            <a:off x="2316014" y="1630770"/>
            <a:ext cx="8169572" cy="707886"/>
            <a:chOff x="1505407" y="2349529"/>
            <a:chExt cx="8169572" cy="707886"/>
          </a:xfrm>
        </p:grpSpPr>
        <p:sp>
          <p:nvSpPr>
            <p:cNvPr id="28" name="文字方塊 34">
              <a:extLst>
                <a:ext uri="{FF2B5EF4-FFF2-40B4-BE49-F238E27FC236}">
                  <a16:creationId xmlns:a16="http://schemas.microsoft.com/office/drawing/2014/main" id="{F32ABCD6-DC27-4B29-B5AB-41CD805B4F88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Poster Presentation</a:t>
              </a: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273D9E1F-CA31-49AC-A5A8-5F4DCE0AC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A48F4EE9-01D2-42AA-9172-B29212CE9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30763"/>
              </p:ext>
            </p:extLst>
          </p:nvPr>
        </p:nvGraphicFramePr>
        <p:xfrm>
          <a:off x="1108642" y="2477673"/>
          <a:ext cx="10584317" cy="63427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427597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4124960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80727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拔罐結合分腿蹲對股四頭肌緊繃者之放鬆效益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蔡瑜庭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林槐庭、蔡瑜庭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國立中正大學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使用反向跳的雙腳肌力比值建立下肢運動傷害風險評估模型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王重凱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海關緝毒犬領犬員工作傷害之流行病學調查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劉章懿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李維哲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青少年棒球運動員有無</a:t>
                      </a:r>
                      <a:r>
                        <a:rPr lang="en-US" altLang="zh-TW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GIRD</a:t>
                      </a:r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於下肢活動度與穩定度之比較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曹駿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張乃仁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643778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國立台灣師範大學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腦震盪病史對於與前十字韌帶傷害相關的股四頭肌功能的影響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黃敬棨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陳晏龍、黃昱倫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649847"/>
                  </a:ext>
                </a:extLst>
              </a:tr>
            </a:tbl>
          </a:graphicData>
        </a:graphic>
      </p:graphicFrame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E2C66CC-F207-4E68-8605-DB672A21D323}"/>
              </a:ext>
            </a:extLst>
          </p:cNvPr>
          <p:cNvSpPr/>
          <p:nvPr/>
        </p:nvSpPr>
        <p:spPr>
          <a:xfrm>
            <a:off x="2476800" y="1768883"/>
            <a:ext cx="7848000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C5136D5-C14E-45BB-AF22-A7A6F39A531B}"/>
              </a:ext>
            </a:extLst>
          </p:cNvPr>
          <p:cNvGrpSpPr/>
          <p:nvPr/>
        </p:nvGrpSpPr>
        <p:grpSpPr>
          <a:xfrm>
            <a:off x="2316014" y="1630770"/>
            <a:ext cx="8169572" cy="707886"/>
            <a:chOff x="1505407" y="2349529"/>
            <a:chExt cx="8169572" cy="707886"/>
          </a:xfrm>
        </p:grpSpPr>
        <p:sp>
          <p:nvSpPr>
            <p:cNvPr id="28" name="文字方塊 34">
              <a:extLst>
                <a:ext uri="{FF2B5EF4-FFF2-40B4-BE49-F238E27FC236}">
                  <a16:creationId xmlns:a16="http://schemas.microsoft.com/office/drawing/2014/main" id="{F32ABCD6-DC27-4B29-B5AB-41CD805B4F88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Poster Presentation</a:t>
              </a: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273D9E1F-CA31-49AC-A5A8-5F4DCE0AC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39BD6838-B384-45E0-A549-69179BF19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3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46144"/>
              </p:ext>
            </p:extLst>
          </p:nvPr>
        </p:nvGraphicFramePr>
        <p:xfrm>
          <a:off x="1108642" y="2477673"/>
          <a:ext cx="10584317" cy="63427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669883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4258594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43135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Efficacy of Instrument-Assisted Soft Tissue Mobilization on Performance Recovery in Badminton Athletes Following Moderate-to-High Fatigue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蘇紫妤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李佳倫、張乃仁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墊上皮拉提斯訓練介入對於舞蹈班學生髖關節運動功能之效益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周彥容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周伯禧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跳視眼動任務對健康高齡者姿勢穩定性的影響及防跌上的應用潛力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林沛淇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王茜誼、徐敏、郭藍遠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The Association Between Lower Limb Soft Tissue Characteristics and Athletic Performance in High School Badminton Athletes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林緯承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Wei-Cheng Lin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Nai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-Jen Chang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643778"/>
                  </a:ext>
                </a:extLst>
              </a:tr>
              <a:tr h="1091241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altLang="zh-TW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ChatGPT</a:t>
                      </a:r>
                      <a:r>
                        <a:rPr lang="zh-TW" altLang="en-U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在運動處方與運動復健的應用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莊孟璇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張乃仁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649847"/>
                  </a:ext>
                </a:extLst>
              </a:tr>
            </a:tbl>
          </a:graphicData>
        </a:graphic>
      </p:graphicFrame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E2C66CC-F207-4E68-8605-DB672A21D323}"/>
              </a:ext>
            </a:extLst>
          </p:cNvPr>
          <p:cNvSpPr/>
          <p:nvPr/>
        </p:nvSpPr>
        <p:spPr>
          <a:xfrm>
            <a:off x="2476800" y="1768883"/>
            <a:ext cx="7848000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C5136D5-C14E-45BB-AF22-A7A6F39A531B}"/>
              </a:ext>
            </a:extLst>
          </p:cNvPr>
          <p:cNvGrpSpPr/>
          <p:nvPr/>
        </p:nvGrpSpPr>
        <p:grpSpPr>
          <a:xfrm>
            <a:off x="2316014" y="1630770"/>
            <a:ext cx="8169572" cy="707886"/>
            <a:chOff x="1505407" y="2349529"/>
            <a:chExt cx="8169572" cy="707886"/>
          </a:xfrm>
        </p:grpSpPr>
        <p:sp>
          <p:nvSpPr>
            <p:cNvPr id="28" name="文字方塊 34">
              <a:extLst>
                <a:ext uri="{FF2B5EF4-FFF2-40B4-BE49-F238E27FC236}">
                  <a16:creationId xmlns:a16="http://schemas.microsoft.com/office/drawing/2014/main" id="{F32ABCD6-DC27-4B29-B5AB-41CD805B4F88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Poster Presentation</a:t>
              </a: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273D9E1F-CA31-49AC-A5A8-5F4DCE0AC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4B3DC0AF-7C42-4515-B6E2-71B0527B2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C380F-F419-4D84-A628-9638CC0D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B036DF-D97F-43AB-AC47-FF9D6881BAA7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rgbClr val="AF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873068-F208-42E5-A305-76CA06783A6C}"/>
              </a:ext>
            </a:extLst>
          </p:cNvPr>
          <p:cNvSpPr/>
          <p:nvPr/>
        </p:nvSpPr>
        <p:spPr>
          <a:xfrm>
            <a:off x="460076" y="215412"/>
            <a:ext cx="11881448" cy="9170377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FDD793-6181-412B-A115-CEDB96629CF8}"/>
              </a:ext>
            </a:extLst>
          </p:cNvPr>
          <p:cNvSpPr/>
          <p:nvPr/>
        </p:nvSpPr>
        <p:spPr>
          <a:xfrm>
            <a:off x="711200" y="394687"/>
            <a:ext cx="11379200" cy="8811826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A0E1B8-53AC-43D7-BA76-F371A398DBC3}"/>
              </a:ext>
            </a:extLst>
          </p:cNvPr>
          <p:cNvSpPr/>
          <p:nvPr/>
        </p:nvSpPr>
        <p:spPr>
          <a:xfrm>
            <a:off x="995681" y="632395"/>
            <a:ext cx="10810239" cy="833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1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EF1330-75D8-43FC-9111-01585237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4" b="47829"/>
          <a:stretch/>
        </p:blipFill>
        <p:spPr>
          <a:xfrm>
            <a:off x="457539" y="213182"/>
            <a:ext cx="2793320" cy="189972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9CDFC557-1269-4835-A7CF-CCB00886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06" y="182566"/>
            <a:ext cx="3776400" cy="176626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E9CB032-8FC9-462D-978B-2ECC1DA0A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22400" r="38312" b="22517"/>
          <a:stretch/>
        </p:blipFill>
        <p:spPr>
          <a:xfrm>
            <a:off x="956315" y="215124"/>
            <a:ext cx="1123815" cy="1585528"/>
          </a:xfrm>
          <a:prstGeom prst="rect">
            <a:avLst/>
          </a:prstGeom>
        </p:spPr>
      </p:pic>
      <p:graphicFrame>
        <p:nvGraphicFramePr>
          <p:cNvPr id="53" name="內容版面配置區 18">
            <a:extLst>
              <a:ext uri="{FF2B5EF4-FFF2-40B4-BE49-F238E27FC236}">
                <a16:creationId xmlns:a16="http://schemas.microsoft.com/office/drawing/2014/main" id="{961A1407-6BEE-4751-BABA-993334030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790"/>
              </p:ext>
            </p:extLst>
          </p:nvPr>
        </p:nvGraphicFramePr>
        <p:xfrm>
          <a:off x="1108642" y="2477673"/>
          <a:ext cx="10584317" cy="57925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4801">
                  <a:extLst>
                    <a:ext uri="{9D8B030D-6E8A-4147-A177-3AD203B41FA5}">
                      <a16:colId xmlns:a16="http://schemas.microsoft.com/office/drawing/2014/main" val="1022800235"/>
                    </a:ext>
                  </a:extLst>
                </a:gridCol>
                <a:gridCol w="2417437">
                  <a:extLst>
                    <a:ext uri="{9D8B030D-6E8A-4147-A177-3AD203B41FA5}">
                      <a16:colId xmlns:a16="http://schemas.microsoft.com/office/drawing/2014/main" val="4079945830"/>
                    </a:ext>
                  </a:extLst>
                </a:gridCol>
                <a:gridCol w="4277360">
                  <a:extLst>
                    <a:ext uri="{9D8B030D-6E8A-4147-A177-3AD203B41FA5}">
                      <a16:colId xmlns:a16="http://schemas.microsoft.com/office/drawing/2014/main" val="1465559674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882470821"/>
                    </a:ext>
                  </a:extLst>
                </a:gridCol>
                <a:gridCol w="1573599">
                  <a:extLst>
                    <a:ext uri="{9D8B030D-6E8A-4147-A177-3AD203B41FA5}">
                      <a16:colId xmlns:a16="http://schemas.microsoft.com/office/drawing/2014/main" val="1026557992"/>
                    </a:ext>
                  </a:extLst>
                </a:gridCol>
              </a:tblGrid>
              <a:tr h="886544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服務機構</a:t>
                      </a:r>
                      <a:r>
                        <a:rPr lang="en-US" altLang="zh-TW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學校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Service agencies / School</a:t>
                      </a:r>
                    </a:p>
                  </a:txBody>
                  <a:tcPr marL="36000" marR="36000" marT="9525" marB="1080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發表題目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Title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第一作者</a:t>
                      </a:r>
                      <a:endParaRPr lang="en-US" altLang="zh-TW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主要發表人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First 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共同作者  </a:t>
                      </a:r>
                      <a:br>
                        <a:rPr lang="zh-TW" alt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co-author</a:t>
                      </a:r>
                    </a:p>
                  </a:txBody>
                  <a:tcPr marL="36000" marR="36000" marT="9525" marB="1080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75959"/>
                  </a:ext>
                </a:extLst>
              </a:tr>
              <a:tr h="1226506"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28016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運動參與對視障者睡眠及生活品質之影響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陳意涵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宋展宇、余梓誠、朱奕華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45233"/>
                  </a:ext>
                </a:extLst>
              </a:tr>
              <a:tr h="1226506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投擲數量增加對投球生物力學及運動表現之影響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黃諒宇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周伯禧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50185"/>
                  </a:ext>
                </a:extLst>
              </a:tr>
              <a:tr h="1226506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Investigation of the Relationship Between Smooth Pursuit Oculomotor Parameters Using SPNT with a Novel Approach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Muhammad Uzair Latif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Min Hsu, Lan-Yuen Guo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079096"/>
                  </a:ext>
                </a:extLst>
              </a:tr>
              <a:tr h="1226506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佳作</a:t>
                      </a:r>
                      <a:endParaRPr kumimoji="0" lang="en-US" altLang="zh-TW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微軟正黑體" panose="020B0604030504040204" pitchFamily="34" charset="-120"/>
                          <a:cs typeface="+mn-cs"/>
                        </a:rPr>
                        <a:t>Excellent</a:t>
                      </a:r>
                      <a:endParaRPr kumimoji="0" lang="en-US" altLang="zh-TW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高雄醫學大學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Return to Sport for Young Overhead Athletes with Type II Superior Labrum Anterior to Posterior Lesions: A Meta-Analysis of Superior Labrum Anterior to Posterior Lesion Repair Versus Biceps Tenodesis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zh-TW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翁建智</a:t>
                      </a:r>
                      <a:endParaRPr lang="en-US" altLang="zh-TW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Chien-Chih Weng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Yu-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Chuan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Lin, Tsang-Yu Fan, Cheng-Chang Lu, Paul Pei-</a:t>
                      </a:r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Hsi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Chou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643778"/>
                  </a:ext>
                </a:extLst>
              </a:tr>
            </a:tbl>
          </a:graphicData>
        </a:graphic>
      </p:graphicFrame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E2C66CC-F207-4E68-8605-DB672A21D323}"/>
              </a:ext>
            </a:extLst>
          </p:cNvPr>
          <p:cNvSpPr/>
          <p:nvPr/>
        </p:nvSpPr>
        <p:spPr>
          <a:xfrm>
            <a:off x="2476800" y="1768883"/>
            <a:ext cx="7848000" cy="4213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C5136D5-C14E-45BB-AF22-A7A6F39A531B}"/>
              </a:ext>
            </a:extLst>
          </p:cNvPr>
          <p:cNvGrpSpPr/>
          <p:nvPr/>
        </p:nvGrpSpPr>
        <p:grpSpPr>
          <a:xfrm>
            <a:off x="2316014" y="1630770"/>
            <a:ext cx="8169572" cy="707886"/>
            <a:chOff x="1505407" y="2349529"/>
            <a:chExt cx="8169572" cy="707886"/>
          </a:xfrm>
        </p:grpSpPr>
        <p:sp>
          <p:nvSpPr>
            <p:cNvPr id="28" name="文字方塊 34">
              <a:extLst>
                <a:ext uri="{FF2B5EF4-FFF2-40B4-BE49-F238E27FC236}">
                  <a16:creationId xmlns:a16="http://schemas.microsoft.com/office/drawing/2014/main" id="{F32ABCD6-DC27-4B29-B5AB-41CD805B4F88}"/>
                </a:ext>
              </a:extLst>
            </p:cNvPr>
            <p:cNvSpPr txBox="1"/>
            <p:nvPr/>
          </p:nvSpPr>
          <p:spPr>
            <a:xfrm>
              <a:off x="1505407" y="2349529"/>
              <a:ext cx="8169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海報論文競賽 </a:t>
              </a:r>
              <a:r>
                <a:rPr lang="en-US" altLang="zh-TW" sz="4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Poster Presentation</a:t>
              </a: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273D9E1F-CA31-49AC-A5A8-5F4DCE0AC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8193" y="3044360"/>
              <a:ext cx="8064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76B24C65-738E-4E96-B5FE-90A4852BE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0" y="8255840"/>
            <a:ext cx="1240419" cy="11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1313</Words>
  <Application>Microsoft Office PowerPoint</Application>
  <PresentationFormat>A3 紙張 (297x420 公釐)</PresentationFormat>
  <Paragraphs>268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97</cp:revision>
  <dcterms:created xsi:type="dcterms:W3CDTF">2024-09-13T03:05:55Z</dcterms:created>
  <dcterms:modified xsi:type="dcterms:W3CDTF">2025-10-11T05:54:05Z</dcterms:modified>
</cp:coreProperties>
</file>